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League Gothic" charset="1" panose="00000500000000000000"/>
      <p:regular r:id="rId12"/>
    </p:embeddedFont>
    <p:embeddedFont>
      <p:font typeface="Muli" charset="1" panose="00000500000000000000"/>
      <p:regular r:id="rId13"/>
    </p:embeddedFont>
    <p:embeddedFont>
      <p:font typeface="Muli Bold" charset="1" panose="00000800000000000000"/>
      <p:regular r:id="rId14"/>
    </p:embeddedFont>
    <p:embeddedFont>
      <p:font typeface="Muli Bold Italics" charset="1" panose="000008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-21368" b="-3453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4455850"/>
            <a:ext cx="16230600" cy="1413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19"/>
              </a:lnSpc>
            </a:pPr>
            <a:r>
              <a:rPr lang="en-US" sz="9582">
                <a:solidFill>
                  <a:srgbClr val="F1F0F0"/>
                </a:solidFill>
                <a:latin typeface="League Gothic"/>
                <a:ea typeface="League Gothic"/>
                <a:cs typeface="League Gothic"/>
                <a:sym typeface="League Gothic"/>
              </a:rPr>
              <a:t>OTIMIZAÇÃO DE CUPONS COM MACHINE LEARNING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511958" y="8937769"/>
            <a:ext cx="5264084" cy="30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 spc="37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LARISSA MARQUES | MAI/2025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53633" y="6085846"/>
            <a:ext cx="8380734" cy="708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97"/>
              </a:lnSpc>
            </a:pPr>
            <a:r>
              <a:rPr lang="en-US" sz="1998" spc="299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DISTRIBUIÇÃO DE CUPONS COM ANÁLISE DE DADOS E MODELAGEM PREDITIVA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11958" y="990600"/>
            <a:ext cx="5264084" cy="30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10"/>
              </a:lnSpc>
            </a:pPr>
            <a:r>
              <a:rPr lang="en-US" sz="1800" spc="379">
                <a:solidFill>
                  <a:srgbClr val="F1F0F0"/>
                </a:solidFill>
                <a:latin typeface="Muli"/>
                <a:ea typeface="Muli"/>
                <a:cs typeface="Muli"/>
                <a:sym typeface="Muli"/>
              </a:rPr>
              <a:t>CASE TÉCNICO IFOOD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58325" y="1663131"/>
            <a:ext cx="2791335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1F0F0"/>
                </a:solidFill>
                <a:latin typeface="League Gothic"/>
                <a:ea typeface="League Gothic"/>
                <a:cs typeface="League Gothic"/>
                <a:sym typeface="League Gothic"/>
              </a:rPr>
              <a:t>OBJETIVO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978361" y="8532837"/>
            <a:ext cx="2675503" cy="338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5"/>
              </a:lnSpc>
            </a:pPr>
            <a:r>
              <a:rPr lang="en-US" sz="2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PROFILLE.JSON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969663" y="8532837"/>
            <a:ext cx="3036798" cy="338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45"/>
              </a:lnSpc>
            </a:pPr>
            <a:r>
              <a:rPr lang="en-US" sz="2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OFFERS.JSON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629842" y="8542680"/>
            <a:ext cx="3036798" cy="318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0"/>
              </a:lnSpc>
            </a:pPr>
            <a:r>
              <a:rPr lang="en-US" sz="22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TRANSACTIONS.JSON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138864" y="9048803"/>
            <a:ext cx="2698394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0"/>
              </a:lnSpc>
            </a:pPr>
            <a:r>
              <a:rPr lang="en-US" sz="1700">
                <a:solidFill>
                  <a:srgbClr val="F1F0F0"/>
                </a:solidFill>
                <a:latin typeface="Muli"/>
                <a:ea typeface="Muli"/>
                <a:cs typeface="Muli"/>
                <a:sym typeface="Muli"/>
              </a:rPr>
              <a:t>Dados dos cupons/ofertas distribuídos entre tipo e canal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408651" y="2851699"/>
            <a:ext cx="11470699" cy="929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00"/>
              </a:lnSpc>
            </a:pPr>
            <a:r>
              <a:rPr lang="en-US" sz="2000">
                <a:solidFill>
                  <a:srgbClr val="F1F0F0"/>
                </a:solidFill>
                <a:latin typeface="Muli"/>
                <a:ea typeface="Muli"/>
                <a:cs typeface="Muli"/>
                <a:sym typeface="Muli"/>
              </a:rPr>
              <a:t>Otimizar a distribuição de cupons com base em dados históricos de comportamento dos usuários.</a:t>
            </a:r>
          </a:p>
          <a:p>
            <a:pPr algn="l">
              <a:lnSpc>
                <a:spcPts val="2600"/>
              </a:lnSpc>
            </a:pPr>
            <a:r>
              <a:rPr lang="en-US" sz="2000">
                <a:solidFill>
                  <a:srgbClr val="F1F0F0"/>
                </a:solidFill>
                <a:latin typeface="Muli"/>
                <a:ea typeface="Muli"/>
                <a:cs typeface="Muli"/>
                <a:sym typeface="Muli"/>
              </a:rPr>
              <a:t>Desenvolver modelo preditivo capaz de identificar clientes com maior probabilidade de conversão.</a:t>
            </a:r>
          </a:p>
          <a:p>
            <a:pPr algn="ctr">
              <a:lnSpc>
                <a:spcPts val="221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7966916" y="9048803"/>
            <a:ext cx="2698394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0"/>
              </a:lnSpc>
            </a:pPr>
            <a:r>
              <a:rPr lang="en-US" sz="1700">
                <a:solidFill>
                  <a:srgbClr val="F1F0F0"/>
                </a:solidFill>
                <a:latin typeface="Muli"/>
                <a:ea typeface="Muli"/>
                <a:cs typeface="Muli"/>
                <a:sym typeface="Muli"/>
              </a:rPr>
              <a:t>Dados cadastrais por usuários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765989" y="9048803"/>
            <a:ext cx="2698394" cy="540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10"/>
              </a:lnSpc>
            </a:pPr>
            <a:r>
              <a:rPr lang="en-US" sz="1700">
                <a:solidFill>
                  <a:srgbClr val="F1F0F0"/>
                </a:solidFill>
                <a:latin typeface="Muli"/>
                <a:ea typeface="Muli"/>
                <a:cs typeface="Muli"/>
                <a:sym typeface="Muli"/>
              </a:rPr>
              <a:t>Eventos de compras e cupons/ofertas por cliente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69771" y="4251306"/>
            <a:ext cx="1999891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1F0F0"/>
                </a:solidFill>
                <a:latin typeface="League Gothic"/>
                <a:ea typeface="League Gothic"/>
                <a:cs typeface="League Gothic"/>
                <a:sym typeface="League Gothic"/>
              </a:rPr>
              <a:t>DADOS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8008124" y="5143500"/>
            <a:ext cx="2624131" cy="2624131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3223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959"/>
                </a:lnSpc>
              </a:pPr>
              <a:r>
                <a:rPr lang="en-US" sz="4800" b="true">
                  <a:solidFill>
                    <a:srgbClr val="FFFFFF"/>
                  </a:solidFill>
                  <a:latin typeface="Muli Bold"/>
                  <a:ea typeface="Muli Bold"/>
                  <a:cs typeface="Muli Bold"/>
                  <a:sym typeface="Muli Bold"/>
                </a:rPr>
                <a:t>17k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4175996" y="5143500"/>
            <a:ext cx="2624131" cy="262413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3223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959"/>
                </a:lnSpc>
              </a:pPr>
              <a:r>
                <a:rPr lang="en-US" sz="4800" b="true">
                  <a:solidFill>
                    <a:srgbClr val="FFFFFF"/>
                  </a:solidFill>
                  <a:latin typeface="Muli Bold"/>
                  <a:ea typeface="Muli Bold"/>
                  <a:cs typeface="Muli Bold"/>
                  <a:sym typeface="Muli Bold"/>
                </a:rPr>
                <a:t>33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840252" y="5143500"/>
            <a:ext cx="2624131" cy="2624131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13223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76200" y="-28575"/>
              <a:ext cx="660400" cy="765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6959"/>
                </a:lnSpc>
              </a:pPr>
              <a:r>
                <a:rPr lang="en-US" sz="4800" b="true">
                  <a:solidFill>
                    <a:srgbClr val="FFFFFF"/>
                  </a:solidFill>
                  <a:latin typeface="Muli Bold"/>
                  <a:ea typeface="Muli Bold"/>
                  <a:cs typeface="Muli Bold"/>
                  <a:sym typeface="Muli Bold"/>
                </a:rPr>
                <a:t>306k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70272" y="3894867"/>
            <a:ext cx="9043427" cy="9043427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l="-25046" t="0" r="-25046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1330099" y="3100084"/>
            <a:ext cx="9023003" cy="2442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5"/>
              </a:lnSpc>
            </a:pPr>
            <a:r>
              <a:rPr lang="en-US" sz="2100" b="true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LEITURA DE DADOS EM JSON → SPARK DATAFRAMES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  <a:r>
              <a:rPr lang="en-US" sz="2100" b="true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LIMPEZA E TRATAMENTO DE NULOS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  <a:r>
              <a:rPr lang="en-US" sz="2100" b="true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FEATURE ENGINEERING:</a:t>
            </a:r>
          </a:p>
          <a:p>
            <a:pPr algn="l">
              <a:lnSpc>
                <a:spcPts val="2415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958325" y="5332744"/>
            <a:ext cx="7356153" cy="2454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Agregações de eventos (na janela de 30 dias)</a:t>
            </a:r>
          </a:p>
          <a:p>
            <a:pPr algn="l" marL="863598" indent="-287866" lvl="2">
              <a:lnSpc>
                <a:spcPts val="2799"/>
              </a:lnSpc>
              <a:buFont typeface="Arial"/>
              <a:buChar char="⚬"/>
            </a:pP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Q</a:t>
            </a: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uantidade de transações por cliente</a:t>
            </a:r>
          </a:p>
          <a:p>
            <a:pPr algn="l" marL="863598" indent="-287866" lvl="2">
              <a:lnSpc>
                <a:spcPts val="2799"/>
              </a:lnSpc>
              <a:buFont typeface="Arial"/>
              <a:buChar char="⚬"/>
            </a:pP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Soma dos valores das transações</a:t>
            </a:r>
          </a:p>
          <a:p>
            <a:pPr algn="l" marL="863598" indent="-287866" lvl="2">
              <a:lnSpc>
                <a:spcPts val="2799"/>
              </a:lnSpc>
              <a:buFont typeface="Arial"/>
              <a:buChar char="⚬"/>
            </a:pP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Soma dos descontos utilizados</a:t>
            </a:r>
          </a:p>
          <a:p>
            <a:pPr algn="l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Enriquecimento com atributos disponíveis</a:t>
            </a:r>
          </a:p>
          <a:p>
            <a:pPr algn="l" marL="863598" indent="-287866" lvl="2">
              <a:lnSpc>
                <a:spcPts val="2799"/>
              </a:lnSpc>
              <a:buFont typeface="Arial"/>
              <a:buChar char="⚬"/>
            </a:pP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Percentual de ofertas utilizadas</a:t>
            </a:r>
          </a:p>
          <a:p>
            <a:pPr algn="l" marL="863598" indent="-287866" lvl="2">
              <a:lnSpc>
                <a:spcPts val="2799"/>
              </a:lnSpc>
              <a:buFont typeface="Arial"/>
              <a:buChar char="⚬"/>
            </a:pP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T</a:t>
            </a: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empo entre uma oferta recebida e utilizada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958325" y="1663131"/>
            <a:ext cx="13033661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13223"/>
                </a:solidFill>
                <a:latin typeface="League Gothic"/>
                <a:ea typeface="League Gothic"/>
                <a:cs typeface="League Gothic"/>
                <a:sym typeface="League Gothic"/>
              </a:rPr>
              <a:t>PROCESSAMENTO E ENGENHARIA DE FEATURES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30099" y="7954500"/>
            <a:ext cx="11312536" cy="1527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15"/>
              </a:lnSpc>
            </a:pPr>
            <a:r>
              <a:rPr lang="en-US" sz="2100" b="true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CRIAÇÃO DA VARIÁVEL TARGET: CONVERSÃO DE CUPOM</a:t>
            </a: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</a:p>
          <a:p>
            <a:pPr algn="l">
              <a:lnSpc>
                <a:spcPts val="2415"/>
              </a:lnSpc>
            </a:pPr>
            <a:r>
              <a:rPr lang="en-US" sz="2100" b="true">
                <a:solidFill>
                  <a:srgbClr val="000000"/>
                </a:solidFill>
                <a:latin typeface="Muli Bold"/>
                <a:ea typeface="Muli Bold"/>
                <a:cs typeface="Muli Bold"/>
                <a:sym typeface="Muli Bold"/>
              </a:rPr>
              <a:t>NORMALIZAÇÃO E CODIFICAÇÃO</a:t>
            </a:r>
          </a:p>
          <a:p>
            <a:pPr algn="l">
              <a:lnSpc>
                <a:spcPts val="2415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958325" y="4116719"/>
            <a:ext cx="10279145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Aproxi</a:t>
            </a: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mação do algortimo KNNI</a:t>
            </a: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mputer utilizando distância euclidiana em features numericas completas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58325" y="8378480"/>
            <a:ext cx="793308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A coluna </a:t>
            </a:r>
            <a:r>
              <a:rPr lang="en-US" b="true" sz="1999" i="true">
                <a:solidFill>
                  <a:srgbClr val="F13223"/>
                </a:solidFill>
                <a:latin typeface="Muli Bold Italics"/>
                <a:ea typeface="Muli Bold Italics"/>
                <a:cs typeface="Muli Bold Italics"/>
                <a:sym typeface="Muli Bold Italics"/>
              </a:rPr>
              <a:t>converted </a:t>
            </a: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indica se uma oferta gerou uma transação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58325" y="9242080"/>
            <a:ext cx="793308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799" indent="-215899" lvl="1">
              <a:lnSpc>
                <a:spcPts val="2799"/>
              </a:lnSpc>
              <a:buFont typeface="Arial"/>
              <a:buChar char="•"/>
            </a:pPr>
            <a:r>
              <a:rPr lang="en-US" sz="1999">
                <a:solidFill>
                  <a:srgbClr val="F13223"/>
                </a:solidFill>
                <a:latin typeface="Muli"/>
                <a:ea typeface="Muli"/>
                <a:cs typeface="Muli"/>
                <a:sym typeface="Muli"/>
              </a:rPr>
              <a:t>One-Hot Encoding em variáveis categóricas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6885" y="5592671"/>
            <a:ext cx="6984648" cy="4378976"/>
          </a:xfrm>
          <a:custGeom>
            <a:avLst/>
            <a:gdLst/>
            <a:ahLst/>
            <a:cxnLst/>
            <a:rect r="r" b="b" t="t" l="l"/>
            <a:pathLst>
              <a:path h="4378976" w="6984648">
                <a:moveTo>
                  <a:pt x="0" y="0"/>
                </a:moveTo>
                <a:lnTo>
                  <a:pt x="6984649" y="0"/>
                </a:lnTo>
                <a:lnTo>
                  <a:pt x="6984649" y="4378976"/>
                </a:lnTo>
                <a:lnTo>
                  <a:pt x="0" y="43789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011341" y="4242695"/>
            <a:ext cx="7247959" cy="5715870"/>
          </a:xfrm>
          <a:custGeom>
            <a:avLst/>
            <a:gdLst/>
            <a:ahLst/>
            <a:cxnLst/>
            <a:rect r="r" b="b" t="t" l="l"/>
            <a:pathLst>
              <a:path h="5715870" w="7247959">
                <a:moveTo>
                  <a:pt x="0" y="0"/>
                </a:moveTo>
                <a:lnTo>
                  <a:pt x="7247959" y="0"/>
                </a:lnTo>
                <a:lnTo>
                  <a:pt x="7247959" y="5715870"/>
                </a:lnTo>
                <a:lnTo>
                  <a:pt x="0" y="57158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958325" y="1663131"/>
            <a:ext cx="5985375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ABORDAGENS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41363" y="3526478"/>
            <a:ext cx="5125888" cy="4876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3"/>
              </a:lnSpc>
            </a:pPr>
            <a:r>
              <a:rPr lang="en-US" sz="3290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MODELAGEM NÃO SUPERVISIONADA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41363" y="4352516"/>
            <a:ext cx="7402337" cy="1554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Aplicação de KMeans para segmentação de clientes</a:t>
            </a:r>
          </a:p>
          <a:p>
            <a:pPr algn="l">
              <a:lnSpc>
                <a:spcPts val="2520"/>
              </a:lnSpc>
            </a:pP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Avaliação com Silhouette Score (0.34 em uma amostra de 10%)</a:t>
            </a:r>
          </a:p>
          <a:p>
            <a:pPr algn="l">
              <a:lnSpc>
                <a:spcPts val="2520"/>
              </a:lnSpc>
            </a:pP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9713213" y="1511963"/>
            <a:ext cx="4164850" cy="487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8"/>
              </a:lnSpc>
            </a:pPr>
            <a:r>
              <a:rPr lang="en-US" sz="3286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MODELAGEM SUPERVISIONADA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13213" y="2389305"/>
            <a:ext cx="8574787" cy="18688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Regressão Logística e Random Forest. (interpretabilidade vs. performance)</a:t>
            </a:r>
          </a:p>
          <a:p>
            <a:pPr algn="l">
              <a:lnSpc>
                <a:spcPts val="2520"/>
              </a:lnSpc>
            </a:pP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Avaliação via AUC, Precision, Recall.</a:t>
            </a:r>
          </a:p>
          <a:p>
            <a:pPr algn="l">
              <a:lnSpc>
                <a:spcPts val="2520"/>
              </a:lnSpc>
            </a:pPr>
          </a:p>
          <a:p>
            <a:pPr algn="l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Validação em dados de teste para garantir generalização.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9713213" y="2094030"/>
            <a:ext cx="7240191" cy="219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OBJETIVO: PREVER PROBABILIDADE DE CONVERSÃO DE CUPOM (CONVERTED)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41363" y="4023620"/>
            <a:ext cx="5932408" cy="219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25"/>
              </a:lnSpc>
              <a:spcBef>
                <a:spcPct val="0"/>
              </a:spcBef>
            </a:pPr>
            <a:r>
              <a:rPr lang="en-US" sz="15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rPr>
              <a:t>ENCONTRAR PADRÕES DE COMPORTAMENTO SEM SUPERVISÃO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58325" y="1663131"/>
            <a:ext cx="9633030" cy="1217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413"/>
              </a:lnSpc>
            </a:pPr>
            <a:r>
              <a:rPr lang="en-US" sz="8185">
                <a:solidFill>
                  <a:srgbClr val="F13223"/>
                </a:solidFill>
                <a:latin typeface="League Gothic"/>
                <a:ea typeface="League Gothic"/>
                <a:cs typeface="League Gothic"/>
                <a:sym typeface="League Gothic"/>
              </a:rPr>
              <a:t>RESULTADOS E PRÓXIMOS PASSOS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948895" y="3237579"/>
            <a:ext cx="12390210" cy="3821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83"/>
              </a:lnSpc>
            </a:pPr>
          </a:p>
          <a:p>
            <a:pPr algn="l" marL="710312" indent="-355156" lvl="1">
              <a:lnSpc>
                <a:spcPts val="3783"/>
              </a:lnSpc>
              <a:buFont typeface="Arial"/>
              <a:buChar char="•"/>
            </a:pPr>
            <a:r>
              <a:rPr lang="en-US" sz="3290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A MODELAGEM SUPERVISIONADA PERMITE PREVER CONVERSÃO COM BASE EM PERFIL E TIPO DE OFERTA.</a:t>
            </a:r>
          </a:p>
          <a:p>
            <a:pPr algn="l">
              <a:lnSpc>
                <a:spcPts val="3783"/>
              </a:lnSpc>
            </a:pPr>
          </a:p>
          <a:p>
            <a:pPr algn="l" marL="710312" indent="-355156" lvl="1">
              <a:lnSpc>
                <a:spcPts val="3783"/>
              </a:lnSpc>
              <a:buFont typeface="Arial"/>
              <a:buChar char="•"/>
            </a:pPr>
            <a:r>
              <a:rPr lang="en-US" sz="3290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TESTE A/B REAL EM PRODUÇÃO</a:t>
            </a:r>
          </a:p>
          <a:p>
            <a:pPr algn="l">
              <a:lnSpc>
                <a:spcPts val="3783"/>
              </a:lnSpc>
            </a:pPr>
          </a:p>
          <a:p>
            <a:pPr algn="l" marL="710312" indent="-355156" lvl="1">
              <a:lnSpc>
                <a:spcPts val="3783"/>
              </a:lnSpc>
              <a:buFont typeface="Arial"/>
              <a:buChar char="•"/>
            </a:pPr>
            <a:r>
              <a:rPr lang="en-US" sz="3290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MONITORAMENTO DO MODELO: PERFORMANCE AO LONGO DO TEMPO</a:t>
            </a:r>
          </a:p>
          <a:p>
            <a:pPr algn="l">
              <a:lnSpc>
                <a:spcPts val="3783"/>
              </a:lnSpc>
            </a:pPr>
          </a:p>
          <a:p>
            <a:pPr algn="l" marL="710312" indent="-355156" lvl="1">
              <a:lnSpc>
                <a:spcPts val="3783"/>
              </a:lnSpc>
              <a:buFont typeface="Arial"/>
              <a:buChar char="•"/>
            </a:pPr>
            <a:r>
              <a:rPr lang="en-US" sz="3290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P</a:t>
            </a:r>
            <a:r>
              <a:rPr lang="en-US" sz="3290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ROPOR UM “SCORE DE AFINIDADE” ENTRE CLIENTE E OFERTA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83416" r="0" b="-8341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314586" y="4273591"/>
            <a:ext cx="13658828" cy="27576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82"/>
              </a:lnSpc>
            </a:pPr>
            <a:r>
              <a:rPr lang="en-US" sz="18680">
                <a:solidFill>
                  <a:srgbClr val="FFFFFF"/>
                </a:solidFill>
                <a:latin typeface="League Gothic"/>
                <a:ea typeface="League Gothic"/>
                <a:cs typeface="League Gothic"/>
                <a:sym typeface="League Gothic"/>
              </a:rPr>
              <a:t>OBRIGADA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DAGn8i_2_0w</dc:identifier>
  <dcterms:modified xsi:type="dcterms:W3CDTF">2011-08-01T06:04:30Z</dcterms:modified>
  <cp:revision>1</cp:revision>
  <dc:title>Case Técnico iFood</dc:title>
</cp:coreProperties>
</file>

<file path=docProps/thumbnail.jpeg>
</file>